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9" r:id="rId2"/>
    <p:sldId id="261" r:id="rId3"/>
    <p:sldId id="262" r:id="rId4"/>
    <p:sldId id="263" r:id="rId5"/>
    <p:sldId id="264" r:id="rId6"/>
    <p:sldId id="265" r:id="rId7"/>
    <p:sldId id="266" r:id="rId8"/>
    <p:sldId id="257" r:id="rId9"/>
    <p:sldId id="256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100" d="100"/>
          <a:sy n="100" d="100"/>
        </p:scale>
        <p:origin x="46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ADB63-430F-8547-973E-8EE6817D05C5}" type="datetimeFigureOut">
              <a:rPr lang="en-US" smtClean="0"/>
              <a:t>6/15/17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BB842-6F01-EB44-9F95-3662CCAD4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8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0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0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65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8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15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1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21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85FC5-C25E-6C47-9A3B-DBA8631F2541}" type="datetimeFigureOut">
              <a:rPr lang="en-US" smtClean="0"/>
              <a:t>6/15/17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BC312-B237-EF4E-A959-D2457A732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tif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7" Type="http://schemas.openxmlformats.org/officeDocument/2006/relationships/image" Target="../media/image47.tiff"/><Relationship Id="rId8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49.tiff"/><Relationship Id="rId7" Type="http://schemas.openxmlformats.org/officeDocument/2006/relationships/image" Target="../media/image50.tiff"/><Relationship Id="rId8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tiff"/><Relationship Id="rId3" Type="http://schemas.openxmlformats.org/officeDocument/2006/relationships/image" Target="../media/image5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5385" y="8823"/>
            <a:ext cx="3425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Evaluate</a:t>
            </a:r>
            <a:r>
              <a:rPr lang="en-GB" sz="1200" b="1" dirty="0" smtClean="0"/>
              <a:t> </a:t>
            </a:r>
            <a:r>
              <a:rPr lang="en-GB" sz="1600" b="1" dirty="0" smtClean="0"/>
              <a:t>Model</a:t>
            </a:r>
            <a:endParaRPr lang="en-GB" sz="1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99" y="3865675"/>
            <a:ext cx="1465148" cy="3479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8670" y="3206186"/>
            <a:ext cx="670056" cy="45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smtClean="0"/>
              <a:t>Simple linear regression</a:t>
            </a:r>
            <a:endParaRPr lang="en-GB" sz="800" dirty="0"/>
          </a:p>
        </p:txBody>
      </p:sp>
      <p:sp>
        <p:nvSpPr>
          <p:cNvPr id="8" name="Rectangle 7"/>
          <p:cNvSpPr/>
          <p:nvPr/>
        </p:nvSpPr>
        <p:spPr>
          <a:xfrm>
            <a:off x="2259001" y="3253517"/>
            <a:ext cx="670056" cy="45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smtClean="0"/>
              <a:t>Multiple linear regression</a:t>
            </a:r>
            <a:endParaRPr lang="en-GB" sz="800" dirty="0"/>
          </a:p>
        </p:txBody>
      </p:sp>
      <p:sp>
        <p:nvSpPr>
          <p:cNvPr id="11" name="Rectangle 10"/>
          <p:cNvSpPr/>
          <p:nvPr/>
        </p:nvSpPr>
        <p:spPr>
          <a:xfrm>
            <a:off x="4077352" y="3278524"/>
            <a:ext cx="670056" cy="45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smtClean="0"/>
              <a:t>Polynomial regression</a:t>
            </a:r>
            <a:endParaRPr lang="en-GB" sz="800" dirty="0"/>
          </a:p>
        </p:txBody>
      </p:sp>
      <p:sp>
        <p:nvSpPr>
          <p:cNvPr id="12" name="Rectangle 11"/>
          <p:cNvSpPr/>
          <p:nvPr/>
        </p:nvSpPr>
        <p:spPr>
          <a:xfrm>
            <a:off x="5633836" y="3278524"/>
            <a:ext cx="670056" cy="45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smtClean="0"/>
              <a:t>SVR</a:t>
            </a:r>
            <a:endParaRPr lang="en-GB" sz="800" dirty="0"/>
          </a:p>
        </p:txBody>
      </p:sp>
      <p:sp>
        <p:nvSpPr>
          <p:cNvPr id="13" name="Rectangle 12"/>
          <p:cNvSpPr/>
          <p:nvPr/>
        </p:nvSpPr>
        <p:spPr>
          <a:xfrm>
            <a:off x="7044919" y="3278524"/>
            <a:ext cx="670056" cy="45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smtClean="0"/>
              <a:t>Decision Tree</a:t>
            </a:r>
            <a:endParaRPr lang="en-GB" sz="800" dirty="0"/>
          </a:p>
        </p:txBody>
      </p:sp>
      <p:sp>
        <p:nvSpPr>
          <p:cNvPr id="14" name="Rectangle 13"/>
          <p:cNvSpPr/>
          <p:nvPr/>
        </p:nvSpPr>
        <p:spPr>
          <a:xfrm>
            <a:off x="4412381" y="441657"/>
            <a:ext cx="2035504" cy="403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smtClean="0"/>
              <a:t>Is Linear regression a good fit?</a:t>
            </a:r>
            <a:endParaRPr lang="en-GB" sz="800" dirty="0"/>
          </a:p>
        </p:txBody>
      </p:sp>
      <p:sp>
        <p:nvSpPr>
          <p:cNvPr id="15" name="Rectangle 14"/>
          <p:cNvSpPr/>
          <p:nvPr/>
        </p:nvSpPr>
        <p:spPr>
          <a:xfrm>
            <a:off x="8456002" y="3278524"/>
            <a:ext cx="670056" cy="45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smtClean="0"/>
              <a:t>Random Forest</a:t>
            </a:r>
            <a:endParaRPr lang="en-GB" sz="800" dirty="0"/>
          </a:p>
        </p:txBody>
      </p:sp>
      <p:sp>
        <p:nvSpPr>
          <p:cNvPr id="16" name="Rectangle 15"/>
          <p:cNvSpPr/>
          <p:nvPr/>
        </p:nvSpPr>
        <p:spPr>
          <a:xfrm>
            <a:off x="9867085" y="3278524"/>
            <a:ext cx="670056" cy="45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smtClean="0"/>
              <a:t>Random Forest</a:t>
            </a:r>
            <a:endParaRPr lang="en-GB" sz="800" dirty="0"/>
          </a:p>
        </p:txBody>
      </p:sp>
      <p:sp>
        <p:nvSpPr>
          <p:cNvPr id="17" name="Rectangle 16"/>
          <p:cNvSpPr/>
          <p:nvPr/>
        </p:nvSpPr>
        <p:spPr>
          <a:xfrm>
            <a:off x="5234367" y="5316506"/>
            <a:ext cx="1199180" cy="529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smtClean="0"/>
              <a:t>Evaluating Methods</a:t>
            </a:r>
            <a:endParaRPr lang="en-GB" sz="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787" y="985773"/>
            <a:ext cx="1385682" cy="6950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3" name="Straight Connector 22"/>
          <p:cNvCxnSpPr>
            <a:endCxn id="18" idx="0"/>
          </p:cNvCxnSpPr>
          <p:nvPr/>
        </p:nvCxnSpPr>
        <p:spPr>
          <a:xfrm>
            <a:off x="5488614" y="833373"/>
            <a:ext cx="24014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633858" y="714641"/>
            <a:ext cx="866079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800" dirty="0" smtClean="0"/>
              <a:t>Assumptions of a valid linear regression</a:t>
            </a:r>
            <a:endParaRPr lang="en-GB" sz="8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89" y="3721788"/>
            <a:ext cx="1198492" cy="4664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571" y="2343216"/>
            <a:ext cx="1770999" cy="590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0" name="Elbow Connector 29"/>
          <p:cNvCxnSpPr>
            <a:stCxn id="22" idx="2"/>
            <a:endCxn id="8" idx="0"/>
          </p:cNvCxnSpPr>
          <p:nvPr/>
        </p:nvCxnSpPr>
        <p:spPr>
          <a:xfrm rot="5400000">
            <a:off x="4336066" y="1191512"/>
            <a:ext cx="319968" cy="380404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59218" y="1866791"/>
            <a:ext cx="1253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If Linear model valid</a:t>
            </a:r>
            <a:endParaRPr lang="en-GB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6643679" y="1939429"/>
            <a:ext cx="816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MULTIPLE</a:t>
            </a:r>
            <a:endParaRPr lang="en-GB" sz="1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080283" y="216174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/>
              <a:t>SIMPLE</a:t>
            </a:r>
            <a:endParaRPr lang="en-GB" sz="1200" b="1" dirty="0"/>
          </a:p>
        </p:txBody>
      </p:sp>
      <p:cxnSp>
        <p:nvCxnSpPr>
          <p:cNvPr id="59" name="Elbow Connector 58"/>
          <p:cNvCxnSpPr>
            <a:stCxn id="18" idx="2"/>
            <a:endCxn id="51" idx="0"/>
          </p:cNvCxnSpPr>
          <p:nvPr/>
        </p:nvCxnSpPr>
        <p:spPr>
          <a:xfrm rot="5400000">
            <a:off x="3219983" y="-130898"/>
            <a:ext cx="480920" cy="410437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8" idx="2"/>
            <a:endCxn id="49" idx="0"/>
          </p:cNvCxnSpPr>
          <p:nvPr/>
        </p:nvCxnSpPr>
        <p:spPr>
          <a:xfrm rot="16200000" flipH="1">
            <a:off x="6152899" y="1040556"/>
            <a:ext cx="258602" cy="1539144"/>
          </a:xfrm>
          <a:prstGeom prst="bentConnector3">
            <a:avLst>
              <a:gd name="adj1" fmla="val 9490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51" idx="2"/>
            <a:endCxn id="7" idx="0"/>
          </p:cNvCxnSpPr>
          <p:nvPr/>
        </p:nvCxnSpPr>
        <p:spPr>
          <a:xfrm rot="5400000">
            <a:off x="762258" y="2560186"/>
            <a:ext cx="767440" cy="52456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Left Brace 78"/>
          <p:cNvSpPr/>
          <p:nvPr/>
        </p:nvSpPr>
        <p:spPr>
          <a:xfrm rot="5400000">
            <a:off x="6293230" y="-1867949"/>
            <a:ext cx="421190" cy="82781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3" name="Elbow Connector 82"/>
          <p:cNvCxnSpPr>
            <a:stCxn id="22" idx="2"/>
            <a:endCxn id="11" idx="0"/>
          </p:cNvCxnSpPr>
          <p:nvPr/>
        </p:nvCxnSpPr>
        <p:spPr>
          <a:xfrm rot="5400000">
            <a:off x="5232739" y="2113191"/>
            <a:ext cx="344975" cy="1985691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22" idx="2"/>
            <a:endCxn id="16" idx="0"/>
          </p:cNvCxnSpPr>
          <p:nvPr/>
        </p:nvCxnSpPr>
        <p:spPr>
          <a:xfrm rot="16200000" flipH="1">
            <a:off x="8127605" y="1204015"/>
            <a:ext cx="344975" cy="380404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22" idx="2"/>
            <a:endCxn id="13" idx="0"/>
          </p:cNvCxnSpPr>
          <p:nvPr/>
        </p:nvCxnSpPr>
        <p:spPr>
          <a:xfrm rot="16200000" flipH="1">
            <a:off x="6716522" y="2615098"/>
            <a:ext cx="344975" cy="98187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22" idx="2"/>
            <a:endCxn id="15" idx="0"/>
          </p:cNvCxnSpPr>
          <p:nvPr/>
        </p:nvCxnSpPr>
        <p:spPr>
          <a:xfrm rot="16200000" flipH="1">
            <a:off x="7422063" y="1909556"/>
            <a:ext cx="344975" cy="2392959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577154" y="2325942"/>
            <a:ext cx="220568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 smtClean="0"/>
              <a:t>Step to decide features </a:t>
            </a:r>
          </a:p>
          <a:p>
            <a:r>
              <a:rPr lang="en-GB" sz="900" dirty="0" smtClean="0"/>
              <a:t>to keep in the model</a:t>
            </a:r>
            <a:endParaRPr lang="en-GB" sz="900" dirty="0"/>
          </a:p>
        </p:txBody>
      </p:sp>
      <p:cxnSp>
        <p:nvCxnSpPr>
          <p:cNvPr id="92" name="Elbow Connector 91"/>
          <p:cNvCxnSpPr>
            <a:stCxn id="22" idx="3"/>
            <a:endCxn id="90" idx="1"/>
          </p:cNvCxnSpPr>
          <p:nvPr/>
        </p:nvCxnSpPr>
        <p:spPr>
          <a:xfrm flipV="1">
            <a:off x="7283570" y="2510608"/>
            <a:ext cx="293584" cy="12777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7026" y="3908790"/>
            <a:ext cx="1430708" cy="2231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8747" y="4589940"/>
            <a:ext cx="153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Linear models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6162917" y="4589940"/>
            <a:ext cx="28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NON Linear models</a:t>
            </a:r>
            <a:endParaRPr lang="en-GB" dirty="0"/>
          </a:p>
        </p:txBody>
      </p:sp>
      <p:sp>
        <p:nvSpPr>
          <p:cNvPr id="10" name="Left Brace 9"/>
          <p:cNvSpPr/>
          <p:nvPr/>
        </p:nvSpPr>
        <p:spPr>
          <a:xfrm rot="16200000">
            <a:off x="1639325" y="2885831"/>
            <a:ext cx="360944" cy="30883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Left Brace 38"/>
          <p:cNvSpPr/>
          <p:nvPr/>
        </p:nvSpPr>
        <p:spPr>
          <a:xfrm rot="16200000">
            <a:off x="7069502" y="928135"/>
            <a:ext cx="360944" cy="70036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Elbow Connector 23"/>
          <p:cNvCxnSpPr>
            <a:stCxn id="38" idx="1"/>
            <a:endCxn id="18" idx="0"/>
          </p:cNvCxnSpPr>
          <p:nvPr/>
        </p:nvCxnSpPr>
        <p:spPr>
          <a:xfrm rot="10800000" flipV="1">
            <a:off x="5512628" y="945473"/>
            <a:ext cx="1121230" cy="40299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72536" y="5335298"/>
            <a:ext cx="1507460" cy="55399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Adjusted R</a:t>
            </a:r>
            <a:r>
              <a:rPr lang="en-US" sz="1000" b="1" baseline="30000" dirty="0" smtClean="0"/>
              <a:t>2</a:t>
            </a:r>
            <a:r>
              <a:rPr lang="en-US" sz="1000" b="1" dirty="0" smtClean="0"/>
              <a:t> to measure performance of Regression Model</a:t>
            </a:r>
            <a:endParaRPr lang="en-US" sz="1000" b="1" dirty="0"/>
          </a:p>
        </p:txBody>
      </p:sp>
      <p:sp>
        <p:nvSpPr>
          <p:cNvPr id="3" name="Right Arrow 2"/>
          <p:cNvSpPr/>
          <p:nvPr/>
        </p:nvSpPr>
        <p:spPr>
          <a:xfrm>
            <a:off x="6643679" y="5268495"/>
            <a:ext cx="401240" cy="625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348" y="5166773"/>
            <a:ext cx="2858409" cy="1046886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43" name="Elbow Connector 42"/>
          <p:cNvCxnSpPr/>
          <p:nvPr/>
        </p:nvCxnSpPr>
        <p:spPr>
          <a:xfrm flipV="1">
            <a:off x="8679996" y="5377490"/>
            <a:ext cx="387352" cy="312726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79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414955" y="0"/>
            <a:ext cx="246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Missing Data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51" y="531824"/>
            <a:ext cx="8342052" cy="454381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1686851" y="5341371"/>
            <a:ext cx="8342052" cy="27699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This is the option selected, as per the evaluation carried out.</a:t>
            </a:r>
            <a:endParaRPr lang="en-US" sz="1200" dirty="0"/>
          </a:p>
        </p:txBody>
      </p:sp>
      <p:sp>
        <p:nvSpPr>
          <p:cNvPr id="3" name="Up Arrow 2"/>
          <p:cNvSpPr/>
          <p:nvPr/>
        </p:nvSpPr>
        <p:spPr>
          <a:xfrm>
            <a:off x="4925961" y="4646840"/>
            <a:ext cx="560439" cy="5923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6165" y="1693381"/>
            <a:ext cx="1083733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Data Pre-processing</a:t>
            </a:r>
            <a:endParaRPr lang="en-GB" sz="1200" dirty="0"/>
          </a:p>
        </p:txBody>
      </p:sp>
      <p:sp>
        <p:nvSpPr>
          <p:cNvPr id="5" name="Rectangle 4"/>
          <p:cNvSpPr/>
          <p:nvPr/>
        </p:nvSpPr>
        <p:spPr>
          <a:xfrm>
            <a:off x="4466164" y="2760712"/>
            <a:ext cx="1083733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Fit to the training set</a:t>
            </a:r>
            <a:endParaRPr lang="en-GB" sz="1200" dirty="0"/>
          </a:p>
        </p:txBody>
      </p:sp>
      <p:sp>
        <p:nvSpPr>
          <p:cNvPr id="6" name="Rectangle 5"/>
          <p:cNvSpPr/>
          <p:nvPr/>
        </p:nvSpPr>
        <p:spPr>
          <a:xfrm>
            <a:off x="4470400" y="799533"/>
            <a:ext cx="1083733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Import dataset</a:t>
            </a:r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6" y="2842882"/>
            <a:ext cx="2872014" cy="4639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6" y="3894137"/>
            <a:ext cx="2122713" cy="3495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466165" y="3772564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Predict the test set results</a:t>
            </a:r>
            <a:endParaRPr lang="en-GB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87" y="4743151"/>
            <a:ext cx="2830513" cy="706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86" y="5851747"/>
            <a:ext cx="2796755" cy="6815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4466165" y="4771632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Visualizing training set results</a:t>
            </a:r>
            <a:endParaRPr lang="en-GB" sz="1200" dirty="0"/>
          </a:p>
        </p:txBody>
      </p:sp>
      <p:sp>
        <p:nvSpPr>
          <p:cNvPr id="14" name="Rectangle 13"/>
          <p:cNvSpPr/>
          <p:nvPr/>
        </p:nvSpPr>
        <p:spPr>
          <a:xfrm>
            <a:off x="4466165" y="5851747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Visualizing test set results</a:t>
            </a:r>
            <a:endParaRPr lang="en-GB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40" y="790499"/>
            <a:ext cx="1968818" cy="473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06" y="1876644"/>
            <a:ext cx="3922713" cy="3243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721" y="547249"/>
            <a:ext cx="654050" cy="959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" name="Elbow Connector 19"/>
          <p:cNvCxnSpPr>
            <a:stCxn id="6" idx="3"/>
            <a:endCxn id="18" idx="1"/>
          </p:cNvCxnSpPr>
          <p:nvPr/>
        </p:nvCxnSpPr>
        <p:spPr>
          <a:xfrm flipV="1">
            <a:off x="5554133" y="1027169"/>
            <a:ext cx="671588" cy="686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26" idx="1"/>
            <a:endCxn id="18" idx="3"/>
          </p:cNvCxnSpPr>
          <p:nvPr/>
        </p:nvCxnSpPr>
        <p:spPr>
          <a:xfrm rot="10800000" flipV="1">
            <a:off x="6879771" y="985947"/>
            <a:ext cx="2472296" cy="41222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2067" y="577374"/>
            <a:ext cx="1946055" cy="81714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5620" y="2538787"/>
            <a:ext cx="1974416" cy="87087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4" name="Rectangle 33"/>
          <p:cNvSpPr/>
          <p:nvPr/>
        </p:nvSpPr>
        <p:spPr>
          <a:xfrm>
            <a:off x="5892801" y="1734725"/>
            <a:ext cx="3263900" cy="59266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Split the dataset into train (2/3) and test set (1/3) of the values.</a:t>
            </a:r>
          </a:p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Do not need to feature scaling as the ‘linear regression’ class already include that in python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36" name="Elbow Connector 35"/>
          <p:cNvCxnSpPr>
            <a:stCxn id="4" idx="3"/>
            <a:endCxn id="34" idx="1"/>
          </p:cNvCxnSpPr>
          <p:nvPr/>
        </p:nvCxnSpPr>
        <p:spPr>
          <a:xfrm>
            <a:off x="5549898" y="1989715"/>
            <a:ext cx="342903" cy="41344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2067" y="1507089"/>
            <a:ext cx="2549588" cy="1018166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42" name="Elbow Connector 41"/>
          <p:cNvCxnSpPr>
            <a:stCxn id="34" idx="3"/>
            <a:endCxn id="39" idx="1"/>
          </p:cNvCxnSpPr>
          <p:nvPr/>
        </p:nvCxnSpPr>
        <p:spPr>
          <a:xfrm flipV="1">
            <a:off x="9156701" y="2016172"/>
            <a:ext cx="195366" cy="14887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892801" y="2714156"/>
            <a:ext cx="3263900" cy="59266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First we create a </a:t>
            </a:r>
            <a:r>
              <a:rPr lang="en-GB" sz="900" b="1" dirty="0" smtClean="0">
                <a:solidFill>
                  <a:schemeClr val="tx1"/>
                </a:solidFill>
              </a:rPr>
              <a:t>linearRegression class, </a:t>
            </a:r>
            <a:r>
              <a:rPr lang="en-GB" sz="900" dirty="0" smtClean="0">
                <a:solidFill>
                  <a:schemeClr val="tx1"/>
                </a:solidFill>
              </a:rPr>
              <a:t>and then Fit training set (X and Y) using the regression class </a:t>
            </a:r>
            <a:r>
              <a:rPr lang="en-GB" sz="900" b="1" dirty="0" smtClean="0">
                <a:solidFill>
                  <a:schemeClr val="tx1"/>
                </a:solidFill>
              </a:rPr>
              <a:t>linearRegression</a:t>
            </a:r>
            <a:endParaRPr lang="en-GB" sz="900" dirty="0">
              <a:solidFill>
                <a:schemeClr val="tx1"/>
              </a:solidFill>
            </a:endParaRPr>
          </a:p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The output value is entered into the regressor class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45" name="Elbow Connector 44"/>
          <p:cNvCxnSpPr>
            <a:stCxn id="5" idx="3"/>
            <a:endCxn id="43" idx="1"/>
          </p:cNvCxnSpPr>
          <p:nvPr/>
        </p:nvCxnSpPr>
        <p:spPr>
          <a:xfrm flipV="1">
            <a:off x="5549897" y="3010490"/>
            <a:ext cx="342904" cy="46556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862743" y="3572094"/>
            <a:ext cx="3263900" cy="96387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Use the </a:t>
            </a:r>
            <a:r>
              <a:rPr lang="en-GB" sz="900" b="1" dirty="0" smtClean="0">
                <a:solidFill>
                  <a:schemeClr val="tx1"/>
                </a:solidFill>
              </a:rPr>
              <a:t>regressor</a:t>
            </a:r>
            <a:r>
              <a:rPr lang="en-GB" sz="900" dirty="0" smtClean="0">
                <a:solidFill>
                  <a:schemeClr val="tx1"/>
                </a:solidFill>
              </a:rPr>
              <a:t> class recently created to predict the results. For that, we now enter as an input for the regressor the X_test set and expect it to return the predicted values (y_pred)</a:t>
            </a:r>
          </a:p>
          <a:p>
            <a:endParaRPr lang="en-GB" sz="900" dirty="0" smtClean="0">
              <a:solidFill>
                <a:schemeClr val="tx1"/>
              </a:solidFill>
            </a:endParaRPr>
          </a:p>
          <a:p>
            <a:r>
              <a:rPr lang="en-GB" sz="900" dirty="0" smtClean="0">
                <a:solidFill>
                  <a:schemeClr val="tx1"/>
                </a:solidFill>
              </a:rPr>
              <a:t>This step can be omitted as we do not use y_pred unless to verify results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5708650" y="4054030"/>
            <a:ext cx="211243" cy="14868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3" idx="3"/>
            <a:endCxn id="28" idx="1"/>
          </p:cNvCxnSpPr>
          <p:nvPr/>
        </p:nvCxnSpPr>
        <p:spPr>
          <a:xfrm flipV="1">
            <a:off x="9156701" y="2974222"/>
            <a:ext cx="458919" cy="36268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5620" y="3423189"/>
            <a:ext cx="945142" cy="1034511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56" name="Elbow Connector 55"/>
          <p:cNvCxnSpPr>
            <a:stCxn id="46" idx="3"/>
            <a:endCxn id="52" idx="1"/>
          </p:cNvCxnSpPr>
          <p:nvPr/>
        </p:nvCxnSpPr>
        <p:spPr>
          <a:xfrm flipV="1">
            <a:off x="9126643" y="3940445"/>
            <a:ext cx="488977" cy="113585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892801" y="4669160"/>
            <a:ext cx="3263900" cy="10200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The prediction is now done, but we have now to plot it graphically and compare training set with test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dirty="0" smtClean="0">
                <a:solidFill>
                  <a:schemeClr val="tx1"/>
                </a:solidFill>
              </a:rPr>
              <a:t>Firstly we create a scatterplot with all the training (X and y) plots (scatter).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dirty="0" smtClean="0">
                <a:solidFill>
                  <a:schemeClr val="tx1"/>
                </a:solidFill>
              </a:rPr>
              <a:t>And secondly plot the fit line using the plot function with inputs X_train and the predicted values obtained using X_train</a:t>
            </a:r>
            <a:endParaRPr lang="en-GB" sz="900" b="1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889927" y="5851746"/>
            <a:ext cx="3263900" cy="59266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We repeat the same process but now in a scatter where we have plotted the testing set values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63" name="Elbow Connector 62"/>
          <p:cNvCxnSpPr>
            <a:stCxn id="59" idx="3"/>
            <a:endCxn id="68" idx="1"/>
          </p:cNvCxnSpPr>
          <p:nvPr/>
        </p:nvCxnSpPr>
        <p:spPr>
          <a:xfrm flipV="1">
            <a:off x="9156701" y="5082076"/>
            <a:ext cx="746815" cy="97115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60" idx="3"/>
            <a:endCxn id="70" idx="1"/>
          </p:cNvCxnSpPr>
          <p:nvPr/>
        </p:nvCxnSpPr>
        <p:spPr>
          <a:xfrm>
            <a:off x="9153827" y="6148080"/>
            <a:ext cx="801910" cy="73779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355771" y="69727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SIMPLE LINEAR REGRESSION</a:t>
            </a:r>
            <a:endParaRPr lang="en-GB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3516" y="4511695"/>
            <a:ext cx="1686520" cy="114076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5737" y="5689221"/>
            <a:ext cx="1574921" cy="1065275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81" name="Elbow Connector 80"/>
          <p:cNvCxnSpPr>
            <a:stCxn id="13" idx="3"/>
            <a:endCxn id="59" idx="1"/>
          </p:cNvCxnSpPr>
          <p:nvPr/>
        </p:nvCxnSpPr>
        <p:spPr>
          <a:xfrm>
            <a:off x="5651500" y="5067966"/>
            <a:ext cx="241301" cy="111225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14" idx="3"/>
            <a:endCxn id="60" idx="1"/>
          </p:cNvCxnSpPr>
          <p:nvPr/>
        </p:nvCxnSpPr>
        <p:spPr>
          <a:xfrm flipV="1">
            <a:off x="5651500" y="6148080"/>
            <a:ext cx="238427" cy="1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01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2534" y="1340416"/>
            <a:ext cx="1083733" cy="579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Data Pre-processing</a:t>
            </a:r>
            <a:endParaRPr lang="en-GB" sz="1200" dirty="0"/>
          </a:p>
        </p:txBody>
      </p:sp>
      <p:sp>
        <p:nvSpPr>
          <p:cNvPr id="6" name="Rectangle 5"/>
          <p:cNvSpPr/>
          <p:nvPr/>
        </p:nvSpPr>
        <p:spPr>
          <a:xfrm>
            <a:off x="4462534" y="596577"/>
            <a:ext cx="1083733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Import dataset</a:t>
            </a:r>
            <a:endParaRPr lang="en-GB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3938814" y="-43428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MULTIPLE LINEAR REGRESSION</a:t>
            </a:r>
            <a:endParaRPr lang="en-GB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8" y="540243"/>
            <a:ext cx="2444108" cy="5403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5930901" y="2051464"/>
            <a:ext cx="5051424" cy="41692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 smtClean="0">
                <a:solidFill>
                  <a:schemeClr val="tx1"/>
                </a:solidFill>
              </a:rPr>
              <a:t>Split the dataset into train (80%) and test set (20%) of the values.</a:t>
            </a:r>
          </a:p>
          <a:p>
            <a:r>
              <a:rPr lang="en-GB" sz="800" dirty="0" smtClean="0">
                <a:solidFill>
                  <a:schemeClr val="tx1"/>
                </a:solidFill>
              </a:rPr>
              <a:t>Do not need to feature scaling as the ‘linear regression’ class already include that in python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6" name="Elbow Connector 15"/>
          <p:cNvCxnSpPr>
            <a:stCxn id="24" idx="3"/>
            <a:endCxn id="18" idx="1"/>
          </p:cNvCxnSpPr>
          <p:nvPr/>
        </p:nvCxnSpPr>
        <p:spPr>
          <a:xfrm flipV="1">
            <a:off x="5564428" y="2259926"/>
            <a:ext cx="366473" cy="13803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8" y="2111673"/>
            <a:ext cx="4159540" cy="3567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4480695" y="2084150"/>
            <a:ext cx="1083733" cy="379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Split</a:t>
            </a:r>
            <a:endParaRPr lang="en-GB" sz="1200" dirty="0"/>
          </a:p>
        </p:txBody>
      </p:sp>
      <p:sp>
        <p:nvSpPr>
          <p:cNvPr id="28" name="Rectangle 27"/>
          <p:cNvSpPr/>
          <p:nvPr/>
        </p:nvSpPr>
        <p:spPr>
          <a:xfrm>
            <a:off x="5930901" y="1550481"/>
            <a:ext cx="5051424" cy="436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 smtClean="0">
                <a:solidFill>
                  <a:schemeClr val="tx1"/>
                </a:solidFill>
              </a:rPr>
              <a:t>Since we have a column with categorical data, we have to take care of it with the labelencoder class.</a:t>
            </a:r>
          </a:p>
          <a:p>
            <a:r>
              <a:rPr lang="en-GB" sz="800" dirty="0" smtClean="0">
                <a:solidFill>
                  <a:schemeClr val="tx1"/>
                </a:solidFill>
              </a:rPr>
              <a:t>We have included also an example of how to take care of dummy trap issue, but python fix that automatically (added as reference for other languages)</a:t>
            </a:r>
            <a:endParaRPr lang="en-GB" sz="8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185" y="57284"/>
            <a:ext cx="1825915" cy="1341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0" name="Elbow Connector 29"/>
          <p:cNvCxnSpPr>
            <a:stCxn id="6" idx="3"/>
            <a:endCxn id="27" idx="1"/>
          </p:cNvCxnSpPr>
          <p:nvPr/>
        </p:nvCxnSpPr>
        <p:spPr>
          <a:xfrm flipV="1">
            <a:off x="5546267" y="727940"/>
            <a:ext cx="1682918" cy="1649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28" idx="1"/>
            <a:endCxn id="4" idx="3"/>
          </p:cNvCxnSpPr>
          <p:nvPr/>
        </p:nvCxnSpPr>
        <p:spPr>
          <a:xfrm rot="10800000">
            <a:off x="5546267" y="1630359"/>
            <a:ext cx="384634" cy="138163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/>
          <p:cNvSpPr txBox="1"/>
          <p:nvPr/>
        </p:nvSpPr>
        <p:spPr>
          <a:xfrm>
            <a:off x="9194799" y="500495"/>
            <a:ext cx="95249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b="1" dirty="0" smtClean="0"/>
              <a:t>Dependent</a:t>
            </a:r>
          </a:p>
          <a:p>
            <a:r>
              <a:rPr lang="en-GB" sz="900" dirty="0" smtClean="0"/>
              <a:t>Spend</a:t>
            </a:r>
          </a:p>
          <a:p>
            <a:r>
              <a:rPr lang="en-GB" sz="900" dirty="0" smtClean="0"/>
              <a:t>Administration</a:t>
            </a:r>
          </a:p>
          <a:p>
            <a:r>
              <a:rPr lang="en-GB" sz="900" dirty="0" smtClean="0"/>
              <a:t>State</a:t>
            </a:r>
          </a:p>
          <a:p>
            <a:r>
              <a:rPr lang="en-GB" sz="900" dirty="0" smtClean="0"/>
              <a:t>……</a:t>
            </a:r>
          </a:p>
          <a:p>
            <a:r>
              <a:rPr lang="en-GB" sz="900" dirty="0" smtClean="0"/>
              <a:t>……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94799" y="57284"/>
            <a:ext cx="95249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b="1" dirty="0" smtClean="0"/>
              <a:t>Independent</a:t>
            </a:r>
          </a:p>
          <a:p>
            <a:r>
              <a:rPr lang="en-GB" sz="900" dirty="0" smtClean="0"/>
              <a:t>Profit</a:t>
            </a:r>
            <a:endParaRPr lang="en-GB" sz="9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38" y="1098535"/>
            <a:ext cx="3005787" cy="9466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038" y="2552051"/>
            <a:ext cx="3434412" cy="5638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38" y="3206901"/>
            <a:ext cx="3939237" cy="24871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9" name="Rectangle 48"/>
          <p:cNvSpPr/>
          <p:nvPr/>
        </p:nvSpPr>
        <p:spPr>
          <a:xfrm>
            <a:off x="4429893" y="3151761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Predict the test set results</a:t>
            </a:r>
            <a:endParaRPr lang="en-GB" sz="1200" dirty="0"/>
          </a:p>
        </p:txBody>
      </p:sp>
      <p:sp>
        <p:nvSpPr>
          <p:cNvPr id="50" name="Rectangle 49"/>
          <p:cNvSpPr/>
          <p:nvPr/>
        </p:nvSpPr>
        <p:spPr>
          <a:xfrm>
            <a:off x="4425419" y="4051913"/>
            <a:ext cx="1185336" cy="1181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Build the model using Backward Elimination or similar technique</a:t>
            </a:r>
            <a:endParaRPr lang="en-GB" sz="1200" dirty="0"/>
          </a:p>
        </p:txBody>
      </p:sp>
      <p:sp>
        <p:nvSpPr>
          <p:cNvPr id="51" name="Rectangle 50"/>
          <p:cNvSpPr/>
          <p:nvPr/>
        </p:nvSpPr>
        <p:spPr>
          <a:xfrm>
            <a:off x="5937249" y="2533291"/>
            <a:ext cx="4473576" cy="4385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 smtClean="0">
                <a:solidFill>
                  <a:schemeClr val="tx1"/>
                </a:solidFill>
              </a:rPr>
              <a:t>First we create a </a:t>
            </a:r>
            <a:r>
              <a:rPr lang="en-GB" sz="800" b="1" dirty="0" smtClean="0">
                <a:solidFill>
                  <a:schemeClr val="tx1"/>
                </a:solidFill>
              </a:rPr>
              <a:t>linearRegression class, </a:t>
            </a:r>
            <a:r>
              <a:rPr lang="en-GB" sz="800" dirty="0" smtClean="0">
                <a:solidFill>
                  <a:schemeClr val="tx1"/>
                </a:solidFill>
              </a:rPr>
              <a:t>and then Fit training set (X and Y) using the regression class </a:t>
            </a:r>
            <a:r>
              <a:rPr lang="en-GB" sz="800" b="1" dirty="0" smtClean="0">
                <a:solidFill>
                  <a:schemeClr val="tx1"/>
                </a:solidFill>
              </a:rPr>
              <a:t>linearRegression</a:t>
            </a:r>
            <a:endParaRPr lang="en-GB" sz="800" dirty="0">
              <a:solidFill>
                <a:schemeClr val="tx1"/>
              </a:solidFill>
            </a:endParaRPr>
          </a:p>
          <a:p>
            <a:r>
              <a:rPr lang="en-GB" sz="800" dirty="0" smtClean="0">
                <a:solidFill>
                  <a:schemeClr val="tx1"/>
                </a:solidFill>
              </a:rPr>
              <a:t>The output value is entered into the regressor class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52" name="Elbow Connector 51"/>
          <p:cNvCxnSpPr>
            <a:stCxn id="53" idx="3"/>
            <a:endCxn id="51" idx="1"/>
          </p:cNvCxnSpPr>
          <p:nvPr/>
        </p:nvCxnSpPr>
        <p:spPr>
          <a:xfrm flipV="1">
            <a:off x="5564428" y="2752562"/>
            <a:ext cx="372821" cy="67890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480695" y="2652993"/>
            <a:ext cx="1083733" cy="334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Fitting</a:t>
            </a:r>
            <a:endParaRPr lang="en-GB" sz="1200" dirty="0"/>
          </a:p>
        </p:txBody>
      </p:sp>
      <p:sp>
        <p:nvSpPr>
          <p:cNvPr id="57" name="Rectangle 56"/>
          <p:cNvSpPr/>
          <p:nvPr/>
        </p:nvSpPr>
        <p:spPr>
          <a:xfrm>
            <a:off x="5937249" y="3064443"/>
            <a:ext cx="3740149" cy="4440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We do this step so we can compare the vector of predictions with the actual values (y_test) to see how we are predicting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8" name="Elbow Connector 57"/>
          <p:cNvCxnSpPr>
            <a:endCxn id="57" idx="1"/>
          </p:cNvCxnSpPr>
          <p:nvPr/>
        </p:nvCxnSpPr>
        <p:spPr>
          <a:xfrm>
            <a:off x="5645008" y="3277692"/>
            <a:ext cx="292241" cy="8765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930899" y="3624237"/>
            <a:ext cx="2749551" cy="74105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 smtClean="0">
                <a:solidFill>
                  <a:schemeClr val="tx1"/>
                </a:solidFill>
              </a:rPr>
              <a:t>We are not plotting a graph for this model as we would need 5 dimensions.</a:t>
            </a:r>
            <a:endParaRPr lang="en-GB" sz="800" dirty="0">
              <a:solidFill>
                <a:schemeClr val="tx1"/>
              </a:solidFill>
            </a:endParaRPr>
          </a:p>
          <a:p>
            <a:r>
              <a:rPr lang="en-GB" sz="800" dirty="0" smtClean="0">
                <a:solidFill>
                  <a:schemeClr val="tx1"/>
                </a:solidFill>
              </a:rPr>
              <a:t>Now we are going to find which are the variables that are more statistically significant for the dependent variable, and which not (the once that can be removed)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86" name="Elbow Connector 85"/>
          <p:cNvCxnSpPr>
            <a:stCxn id="50" idx="3"/>
            <a:endCxn id="61" idx="1"/>
          </p:cNvCxnSpPr>
          <p:nvPr/>
        </p:nvCxnSpPr>
        <p:spPr>
          <a:xfrm flipV="1">
            <a:off x="5610755" y="3994764"/>
            <a:ext cx="320144" cy="647813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5441" y="2752562"/>
            <a:ext cx="1054102" cy="1103981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91" name="Elbow Connector 90"/>
          <p:cNvCxnSpPr>
            <a:stCxn id="57" idx="3"/>
            <a:endCxn id="89" idx="1"/>
          </p:cNvCxnSpPr>
          <p:nvPr/>
        </p:nvCxnSpPr>
        <p:spPr>
          <a:xfrm>
            <a:off x="9677398" y="3286457"/>
            <a:ext cx="978043" cy="18096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5937248" y="4485472"/>
            <a:ext cx="2736851" cy="50068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 smtClean="0">
                <a:solidFill>
                  <a:schemeClr val="tx1"/>
                </a:solidFill>
              </a:rPr>
              <a:t>1</a:t>
            </a:r>
            <a:r>
              <a:rPr lang="en-GB" sz="800" dirty="0" smtClean="0">
                <a:solidFill>
                  <a:schemeClr val="tx1"/>
                </a:solidFill>
              </a:rPr>
              <a:t>. First problem we have with multiple regression is that in the matrix of independent variables we do not have b0 coefficient as we have to have.</a:t>
            </a:r>
            <a:endParaRPr lang="en-GB" sz="800" dirty="0">
              <a:solidFill>
                <a:schemeClr val="tx1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1141" y="4573949"/>
            <a:ext cx="981983" cy="23322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14" name="TextBox 113"/>
          <p:cNvSpPr txBox="1"/>
          <p:nvPr/>
        </p:nvSpPr>
        <p:spPr>
          <a:xfrm>
            <a:off x="4619652" y="5706945"/>
            <a:ext cx="104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Backward Elimination steps</a:t>
            </a:r>
            <a:endParaRPr lang="en-GB" sz="1200" b="1" dirty="0"/>
          </a:p>
        </p:txBody>
      </p:sp>
      <p:sp>
        <p:nvSpPr>
          <p:cNvPr id="115" name="Rectangle 114"/>
          <p:cNvSpPr/>
          <p:nvPr/>
        </p:nvSpPr>
        <p:spPr>
          <a:xfrm>
            <a:off x="5930899" y="5048542"/>
            <a:ext cx="2736851" cy="50068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 smtClean="0">
                <a:solidFill>
                  <a:schemeClr val="tx1"/>
                </a:solidFill>
              </a:rPr>
              <a:t>2</a:t>
            </a:r>
            <a:r>
              <a:rPr lang="en-GB" sz="800" dirty="0" smtClean="0">
                <a:solidFill>
                  <a:schemeClr val="tx1"/>
                </a:solidFill>
              </a:rPr>
              <a:t>. So we create the statsmodel class and add a new column of ones (np.ones) that will be added to our matrix of features to represent the missing coefficient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930898" y="5649194"/>
            <a:ext cx="2736851" cy="50068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 smtClean="0">
                <a:solidFill>
                  <a:schemeClr val="tx1"/>
                </a:solidFill>
              </a:rPr>
              <a:t>3</a:t>
            </a:r>
            <a:r>
              <a:rPr lang="en-GB" sz="800" dirty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Then create a class OLS , from statsmodel library, and pass the matrix with all the features. A new table is created with the p-value for each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930897" y="6212264"/>
            <a:ext cx="2736851" cy="50068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tx1"/>
                </a:solidFill>
              </a:rPr>
              <a:t>4</a:t>
            </a:r>
            <a:r>
              <a:rPr lang="en-GB" sz="800" dirty="0" smtClean="0">
                <a:solidFill>
                  <a:schemeClr val="tx1"/>
                </a:solidFill>
              </a:rPr>
              <a:t>. Then remove the p-value which is highest in the list and execute the same process again till all the remaining values have p-value &lt; 0.05 (statistically significant)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19" name="Elbow Connector 118"/>
          <p:cNvCxnSpPr>
            <a:endCxn id="96" idx="1"/>
          </p:cNvCxnSpPr>
          <p:nvPr/>
        </p:nvCxnSpPr>
        <p:spPr>
          <a:xfrm flipV="1">
            <a:off x="8621070" y="4690560"/>
            <a:ext cx="160071" cy="23308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100" y="5626440"/>
            <a:ext cx="2858409" cy="1046886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8" name="Elbow Connector 7"/>
          <p:cNvCxnSpPr>
            <a:stCxn id="118" idx="1"/>
            <a:endCxn id="115" idx="1"/>
          </p:cNvCxnSpPr>
          <p:nvPr/>
        </p:nvCxnSpPr>
        <p:spPr>
          <a:xfrm rot="10800000" flipH="1">
            <a:off x="5930897" y="5298887"/>
            <a:ext cx="2" cy="1163722"/>
          </a:xfrm>
          <a:prstGeom prst="bentConnector3">
            <a:avLst>
              <a:gd name="adj1" fmla="val -1143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118" idx="3"/>
            <a:endCxn id="5" idx="1"/>
          </p:cNvCxnSpPr>
          <p:nvPr/>
        </p:nvCxnSpPr>
        <p:spPr>
          <a:xfrm flipV="1">
            <a:off x="8667748" y="6149883"/>
            <a:ext cx="387352" cy="312726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0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2566" y="2072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Polynomial Regression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3748833" y="577196"/>
            <a:ext cx="1083733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Import dataset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3750613" y="3344421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Visualizing results</a:t>
            </a:r>
            <a:endParaRPr lang="en-GB" sz="1200" dirty="0"/>
          </a:p>
        </p:txBody>
      </p:sp>
      <p:sp>
        <p:nvSpPr>
          <p:cNvPr id="14" name="Rectangle 13"/>
          <p:cNvSpPr/>
          <p:nvPr/>
        </p:nvSpPr>
        <p:spPr>
          <a:xfrm>
            <a:off x="3750613" y="1607887"/>
            <a:ext cx="1083733" cy="561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Fitting regressor to training set</a:t>
            </a:r>
            <a:endParaRPr lang="en-GB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6" y="672161"/>
            <a:ext cx="2377153" cy="5093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6" y="1459096"/>
            <a:ext cx="2786712" cy="80471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6" y="3300324"/>
            <a:ext cx="3195757" cy="68086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3788504" y="4656693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Visualizing results (higher resolution)</a:t>
            </a:r>
            <a:endParaRPr lang="en-GB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26" y="4544719"/>
            <a:ext cx="3633907" cy="82406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3788503" y="5731365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Predict</a:t>
            </a:r>
            <a:endParaRPr lang="en-GB" sz="1200" dirty="0"/>
          </a:p>
        </p:txBody>
      </p:sp>
      <p:sp>
        <p:nvSpPr>
          <p:cNvPr id="21" name="Rectangle 20"/>
          <p:cNvSpPr/>
          <p:nvPr/>
        </p:nvSpPr>
        <p:spPr>
          <a:xfrm>
            <a:off x="5115113" y="561359"/>
            <a:ext cx="2337033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In </a:t>
            </a:r>
            <a:r>
              <a:rPr lang="en-GB" sz="900" dirty="0">
                <a:solidFill>
                  <a:schemeClr val="tx1"/>
                </a:solidFill>
              </a:rPr>
              <a:t>this case of use we want to predict the new salary of an employee according to his experience and hence, find out if he </a:t>
            </a:r>
          </a:p>
          <a:p>
            <a:r>
              <a:rPr lang="en-GB" sz="900" dirty="0">
                <a:solidFill>
                  <a:schemeClr val="tx1"/>
                </a:solidFill>
              </a:rPr>
              <a:t>is bluffing with his actual salary</a:t>
            </a:r>
          </a:p>
        </p:txBody>
      </p:sp>
      <p:cxnSp>
        <p:nvCxnSpPr>
          <p:cNvPr id="24" name="Elbow Connector 23"/>
          <p:cNvCxnSpPr>
            <a:stCxn id="5" idx="3"/>
            <a:endCxn id="21" idx="1"/>
          </p:cNvCxnSpPr>
          <p:nvPr/>
        </p:nvCxnSpPr>
        <p:spPr>
          <a:xfrm>
            <a:off x="4832566" y="873530"/>
            <a:ext cx="282547" cy="2712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26"/>
          <p:cNvSpPr/>
          <p:nvPr/>
        </p:nvSpPr>
        <p:spPr>
          <a:xfrm>
            <a:off x="5064079" y="1494980"/>
            <a:ext cx="2512377" cy="169257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The python polynomial regression class is </a:t>
            </a:r>
            <a:r>
              <a:rPr lang="en-GB" sz="900" b="1" dirty="0" smtClean="0">
                <a:solidFill>
                  <a:schemeClr val="tx1"/>
                </a:solidFill>
              </a:rPr>
              <a:t>Polynomialfeatures</a:t>
            </a:r>
            <a:r>
              <a:rPr lang="en-GB" sz="900" dirty="0" smtClean="0">
                <a:solidFill>
                  <a:schemeClr val="tx1"/>
                </a:solidFill>
              </a:rPr>
              <a:t>. It receives as an input the number of dependent variables (4), and then: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Use the code poly_reg.fit_transform(X) to </a:t>
            </a:r>
            <a:r>
              <a:rPr lang="en-GB" sz="900" dirty="0">
                <a:solidFill>
                  <a:schemeClr val="tx1"/>
                </a:solidFill>
              </a:rPr>
              <a:t>update the matrix of features by </a:t>
            </a:r>
            <a:r>
              <a:rPr lang="en-GB" sz="900" b="1" dirty="0">
                <a:solidFill>
                  <a:schemeClr val="tx1"/>
                </a:solidFill>
              </a:rPr>
              <a:t>adding the polynomial coefficients</a:t>
            </a:r>
            <a:endParaRPr lang="en-GB" sz="900" b="1" dirty="0" smtClean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Fit the resulting set from 1 with the dependent variable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Use the linearRegression class to fit X and y (the same than in 2)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/>
          <p:cNvCxnSpPr>
            <a:stCxn id="14" idx="3"/>
            <a:endCxn id="27" idx="1"/>
          </p:cNvCxnSpPr>
          <p:nvPr/>
        </p:nvCxnSpPr>
        <p:spPr>
          <a:xfrm>
            <a:off x="4834346" y="1888770"/>
            <a:ext cx="229733" cy="452497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37"/>
          <p:cNvSpPr txBox="1"/>
          <p:nvPr/>
        </p:nvSpPr>
        <p:spPr>
          <a:xfrm>
            <a:off x="7648575" y="1514822"/>
            <a:ext cx="2228850" cy="161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b="1" dirty="0" smtClean="0"/>
              <a:t>Polynomial </a:t>
            </a:r>
            <a:r>
              <a:rPr lang="en-GB" sz="900" b="1" dirty="0"/>
              <a:t>regression </a:t>
            </a:r>
            <a:r>
              <a:rPr lang="en-GB" sz="900" dirty="0"/>
              <a:t>is used when a linear regression doesn't fit well the data</a:t>
            </a:r>
          </a:p>
          <a:p>
            <a:r>
              <a:rPr lang="en-GB" sz="900" b="1" dirty="0" smtClean="0"/>
              <a:t>Use </a:t>
            </a:r>
            <a:r>
              <a:rPr lang="en-GB" sz="900" b="1" dirty="0"/>
              <a:t>Case</a:t>
            </a:r>
            <a:r>
              <a:rPr lang="en-GB" sz="900" dirty="0"/>
              <a:t>: PR algorithms are used for example to describe sickness or </a:t>
            </a:r>
            <a:r>
              <a:rPr lang="en-GB" sz="900" dirty="0" smtClean="0"/>
              <a:t>epidemical </a:t>
            </a:r>
            <a:r>
              <a:rPr lang="en-GB" sz="900" dirty="0"/>
              <a:t>spread</a:t>
            </a:r>
          </a:p>
          <a:p>
            <a:r>
              <a:rPr lang="en-GB" sz="900" dirty="0" smtClean="0"/>
              <a:t>It </a:t>
            </a:r>
            <a:r>
              <a:rPr lang="en-GB" sz="900" b="1" dirty="0"/>
              <a:t>differentiates from multiple linear regression </a:t>
            </a:r>
            <a:r>
              <a:rPr lang="en-GB" sz="900" dirty="0"/>
              <a:t>due to the power of dependent variables as they increase </a:t>
            </a:r>
            <a:r>
              <a:rPr lang="en-GB" sz="900" dirty="0" smtClean="0"/>
              <a:t>exponentially</a:t>
            </a:r>
          </a:p>
          <a:p>
            <a:r>
              <a:rPr lang="en-GB" sz="900" dirty="0" smtClean="0"/>
              <a:t>The right table represents </a:t>
            </a:r>
            <a:r>
              <a:rPr lang="en-GB" sz="900" b="1" dirty="0" smtClean="0"/>
              <a:t>x_poly</a:t>
            </a:r>
            <a:r>
              <a:rPr lang="en-GB" sz="900" dirty="0" smtClean="0"/>
              <a:t> matrix, being the last 3 columns the squared calculations of x</a:t>
            </a:r>
          </a:p>
        </p:txBody>
      </p:sp>
      <p:cxnSp>
        <p:nvCxnSpPr>
          <p:cNvPr id="48" name="Elbow Connector 47"/>
          <p:cNvCxnSpPr>
            <a:stCxn id="27" idx="3"/>
            <a:endCxn id="38" idx="1"/>
          </p:cNvCxnSpPr>
          <p:nvPr/>
        </p:nvCxnSpPr>
        <p:spPr>
          <a:xfrm flipV="1">
            <a:off x="7576456" y="2322736"/>
            <a:ext cx="72119" cy="18531"/>
          </a:xfrm>
          <a:prstGeom prst="bentConnector3">
            <a:avLst>
              <a:gd name="adj1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Elbow Connector 56"/>
          <p:cNvCxnSpPr>
            <a:endCxn id="83" idx="1"/>
          </p:cNvCxnSpPr>
          <p:nvPr/>
        </p:nvCxnSpPr>
        <p:spPr>
          <a:xfrm flipV="1">
            <a:off x="7452146" y="802757"/>
            <a:ext cx="332700" cy="73485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5064080" y="3382302"/>
            <a:ext cx="3679870" cy="89669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Now we use a scatterplot to visualize the results . For that we do: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First a general scatterplot using original dataset (X, y)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Second,  plot the regression line. For that we use </a:t>
            </a:r>
            <a:r>
              <a:rPr lang="en-GB" sz="900" dirty="0">
                <a:solidFill>
                  <a:schemeClr val="tx1"/>
                </a:solidFill>
              </a:rPr>
              <a:t>the </a:t>
            </a:r>
            <a:r>
              <a:rPr lang="en-GB" sz="900" dirty="0" smtClean="0">
                <a:solidFill>
                  <a:schemeClr val="tx1"/>
                </a:solidFill>
              </a:rPr>
              <a:t>linearRegression class, passing the Polynomialfeatures objects as input with the method (predict)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59" name="Elbow Connector 58"/>
          <p:cNvCxnSpPr>
            <a:endCxn id="58" idx="1"/>
          </p:cNvCxnSpPr>
          <p:nvPr/>
        </p:nvCxnSpPr>
        <p:spPr>
          <a:xfrm>
            <a:off x="4949214" y="3808410"/>
            <a:ext cx="114866" cy="22237"/>
          </a:xfrm>
          <a:prstGeom prst="bentConnector3">
            <a:avLst>
              <a:gd name="adj1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4111" y="74552"/>
            <a:ext cx="2400300" cy="13335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9" name="Rectangle 68"/>
          <p:cNvSpPr/>
          <p:nvPr/>
        </p:nvSpPr>
        <p:spPr>
          <a:xfrm>
            <a:off x="5064080" y="4650321"/>
            <a:ext cx="3679870" cy="89669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We can use a grid of values x to plot the results in more detail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71" name="Elbow Connector 70"/>
          <p:cNvCxnSpPr>
            <a:stCxn id="17" idx="3"/>
            <a:endCxn id="69" idx="1"/>
          </p:cNvCxnSpPr>
          <p:nvPr/>
        </p:nvCxnSpPr>
        <p:spPr>
          <a:xfrm>
            <a:off x="4973839" y="4953027"/>
            <a:ext cx="90241" cy="145639"/>
          </a:xfrm>
          <a:prstGeom prst="bentConnector3">
            <a:avLst>
              <a:gd name="adj1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Elbow Connector 74"/>
          <p:cNvCxnSpPr/>
          <p:nvPr/>
        </p:nvCxnSpPr>
        <p:spPr>
          <a:xfrm>
            <a:off x="5101614" y="3960810"/>
            <a:ext cx="114866" cy="22237"/>
          </a:xfrm>
          <a:prstGeom prst="bentConnector3">
            <a:avLst>
              <a:gd name="adj1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6732" y="4836179"/>
            <a:ext cx="2277534" cy="151472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6732" y="3237716"/>
            <a:ext cx="2313198" cy="1538443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80" name="Elbow Connector 79"/>
          <p:cNvCxnSpPr>
            <a:stCxn id="58" idx="3"/>
            <a:endCxn id="78" idx="1"/>
          </p:cNvCxnSpPr>
          <p:nvPr/>
        </p:nvCxnSpPr>
        <p:spPr>
          <a:xfrm>
            <a:off x="8743950" y="3830647"/>
            <a:ext cx="782782" cy="176291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9" idx="3"/>
            <a:endCxn id="77" idx="1"/>
          </p:cNvCxnSpPr>
          <p:nvPr/>
        </p:nvCxnSpPr>
        <p:spPr>
          <a:xfrm>
            <a:off x="8743950" y="5098666"/>
            <a:ext cx="782782" cy="494875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4846" y="219642"/>
            <a:ext cx="1082928" cy="1166230"/>
          </a:xfrm>
          <a:prstGeom prst="rect">
            <a:avLst/>
          </a:prstGeom>
        </p:spPr>
      </p:pic>
      <p:cxnSp>
        <p:nvCxnSpPr>
          <p:cNvPr id="86" name="Elbow Connector 85"/>
          <p:cNvCxnSpPr>
            <a:stCxn id="83" idx="3"/>
            <a:endCxn id="63" idx="1"/>
          </p:cNvCxnSpPr>
          <p:nvPr/>
        </p:nvCxnSpPr>
        <p:spPr>
          <a:xfrm flipV="1">
            <a:off x="8867774" y="741302"/>
            <a:ext cx="436337" cy="61455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Box 86"/>
          <p:cNvSpPr txBox="1"/>
          <p:nvPr/>
        </p:nvSpPr>
        <p:spPr>
          <a:xfrm>
            <a:off x="52748" y="73326"/>
            <a:ext cx="3978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*In this sample we do not split the data because: 1. have few data. 2. we cannot split the dataset or it will lose meaning </a:t>
            </a:r>
            <a:endParaRPr lang="en-GB" sz="10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6568" y="1494980"/>
            <a:ext cx="2132973" cy="1370602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5083130" y="5731365"/>
            <a:ext cx="3679870" cy="89669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Finally we use the method predict of the linearRegression class to obtain </a:t>
            </a:r>
            <a:r>
              <a:rPr lang="en-GB" sz="900" dirty="0">
                <a:solidFill>
                  <a:schemeClr val="tx1"/>
                </a:solidFill>
              </a:rPr>
              <a:t>the predicted value. </a:t>
            </a:r>
            <a:r>
              <a:rPr lang="en-GB" sz="900" dirty="0" smtClean="0">
                <a:solidFill>
                  <a:schemeClr val="tx1"/>
                </a:solidFill>
              </a:rPr>
              <a:t> Whilst the class used is ‘linearRegression’, it has been previously fitted with the X_poly matrix of features:</a:t>
            </a:r>
            <a:endParaRPr lang="en-GB" sz="900" dirty="0">
              <a:solidFill>
                <a:schemeClr val="tx1"/>
              </a:solidFill>
            </a:endParaRPr>
          </a:p>
          <a:p>
            <a:pPr lvl="1"/>
            <a:r>
              <a:rPr lang="en-GB" sz="900" i="1" dirty="0">
                <a:solidFill>
                  <a:schemeClr val="tx1"/>
                </a:solidFill>
              </a:rPr>
              <a:t>lin_reg_2 = LinearRegression()</a:t>
            </a:r>
          </a:p>
          <a:p>
            <a:pPr lvl="1"/>
            <a:r>
              <a:rPr lang="en-GB" sz="900" i="1" dirty="0">
                <a:solidFill>
                  <a:schemeClr val="tx1"/>
                </a:solidFill>
              </a:rPr>
              <a:t>lin_reg_2.fit(X_poly, y) 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26" y="5914891"/>
            <a:ext cx="3260497" cy="3337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6732" y="6485244"/>
            <a:ext cx="1695450" cy="200025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05" name="Elbow Connector 104"/>
          <p:cNvCxnSpPr>
            <a:stCxn id="101" idx="3"/>
            <a:endCxn id="103" idx="1"/>
          </p:cNvCxnSpPr>
          <p:nvPr/>
        </p:nvCxnSpPr>
        <p:spPr>
          <a:xfrm>
            <a:off x="8763000" y="6179710"/>
            <a:ext cx="763732" cy="405547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13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3779" y="57218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SVM</a:t>
            </a:r>
            <a:endParaRPr lang="en-GB" b="1" dirty="0"/>
          </a:p>
        </p:txBody>
      </p:sp>
      <p:sp>
        <p:nvSpPr>
          <p:cNvPr id="3" name="Rectangle 2"/>
          <p:cNvSpPr/>
          <p:nvPr/>
        </p:nvSpPr>
        <p:spPr>
          <a:xfrm>
            <a:off x="3748833" y="577196"/>
            <a:ext cx="1083733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Import dataset</a:t>
            </a:r>
            <a:endParaRPr lang="en-GB" sz="1200" dirty="0"/>
          </a:p>
        </p:txBody>
      </p:sp>
      <p:sp>
        <p:nvSpPr>
          <p:cNvPr id="5" name="Rectangle 4"/>
          <p:cNvSpPr/>
          <p:nvPr/>
        </p:nvSpPr>
        <p:spPr>
          <a:xfrm>
            <a:off x="3748833" y="2516747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 Fitting SVR to the dataset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0613" y="1607887"/>
            <a:ext cx="1083733" cy="561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Feature scaling</a:t>
            </a:r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6" y="672161"/>
            <a:ext cx="2377153" cy="50939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48832" y="5577030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Visualizing results (higher resolution)</a:t>
            </a:r>
            <a:endParaRPr lang="en-GB" sz="1200" dirty="0"/>
          </a:p>
        </p:txBody>
      </p:sp>
      <p:sp>
        <p:nvSpPr>
          <p:cNvPr id="13" name="Rectangle 12"/>
          <p:cNvSpPr/>
          <p:nvPr/>
        </p:nvSpPr>
        <p:spPr>
          <a:xfrm>
            <a:off x="3748831" y="4433708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Visualizing results</a:t>
            </a:r>
            <a:endParaRPr lang="en-GB" sz="1200" dirty="0"/>
          </a:p>
        </p:txBody>
      </p:sp>
      <p:cxnSp>
        <p:nvCxnSpPr>
          <p:cNvPr id="14" name="Elbow Connector 13"/>
          <p:cNvCxnSpPr>
            <a:stCxn id="3" idx="3"/>
          </p:cNvCxnSpPr>
          <p:nvPr/>
        </p:nvCxnSpPr>
        <p:spPr>
          <a:xfrm>
            <a:off x="4832566" y="873530"/>
            <a:ext cx="282547" cy="2712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Elbow Connector 14"/>
          <p:cNvCxnSpPr>
            <a:stCxn id="6" idx="3"/>
            <a:endCxn id="22" idx="1"/>
          </p:cNvCxnSpPr>
          <p:nvPr/>
        </p:nvCxnSpPr>
        <p:spPr>
          <a:xfrm flipV="1">
            <a:off x="4834346" y="1854771"/>
            <a:ext cx="293353" cy="33999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6" y="1460145"/>
            <a:ext cx="3257550" cy="85725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5115113" y="561359"/>
            <a:ext cx="2337033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We will use the same dataset than in the polynomial regression 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846" y="219642"/>
            <a:ext cx="1082928" cy="116623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127699" y="1539888"/>
            <a:ext cx="5095801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In this case we do have to do feature scaling, because the SVR class doesn’t include the feature scaling by default,, as for example the linear regression or polynomial regression do</a:t>
            </a:r>
          </a:p>
          <a:p>
            <a:r>
              <a:rPr lang="en-GB" sz="900" dirty="0" smtClean="0">
                <a:solidFill>
                  <a:schemeClr val="tx1"/>
                </a:solidFill>
              </a:rPr>
              <a:t>We create two separated StandardScaler classes because each will go to a separate array (X and y) 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26" y="2595989"/>
            <a:ext cx="2181225" cy="6572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55" y="3419823"/>
            <a:ext cx="2667000" cy="4953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3748833" y="3290386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Predicting a new result</a:t>
            </a:r>
            <a:endParaRPr lang="en-GB" sz="12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56" y="4206166"/>
            <a:ext cx="3147992" cy="97543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56" y="5373469"/>
            <a:ext cx="3566314" cy="100193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3779" y="4577628"/>
            <a:ext cx="2263588" cy="158109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6399" y="4577628"/>
            <a:ext cx="2286001" cy="159675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5101614" y="2491972"/>
            <a:ext cx="5095801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As usual:</a:t>
            </a:r>
          </a:p>
          <a:p>
            <a:pPr marL="228600" indent="-228600"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Create corresponding class for the algorithm we have to apply: SVR</a:t>
            </a:r>
          </a:p>
          <a:p>
            <a:pPr marL="228600" indent="-228600"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Create object of the class </a:t>
            </a:r>
          </a:p>
          <a:p>
            <a:pPr marL="228600" indent="-228600"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Fit the object to the dataset (X and y)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127698" y="3271836"/>
            <a:ext cx="5095801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We are going to make </a:t>
            </a:r>
            <a:r>
              <a:rPr lang="en-GB" sz="900" smtClean="0">
                <a:solidFill>
                  <a:schemeClr val="tx1"/>
                </a:solidFill>
              </a:rPr>
              <a:t>the predictions based on a specific score (6.5)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36" name="Elbow Connector 35"/>
          <p:cNvCxnSpPr>
            <a:stCxn id="5" idx="3"/>
            <a:endCxn id="33" idx="1"/>
          </p:cNvCxnSpPr>
          <p:nvPr/>
        </p:nvCxnSpPr>
        <p:spPr>
          <a:xfrm flipV="1">
            <a:off x="4934168" y="2806855"/>
            <a:ext cx="167446" cy="6226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Elbow Connector 37"/>
          <p:cNvCxnSpPr>
            <a:stCxn id="27" idx="3"/>
            <a:endCxn id="34" idx="1"/>
          </p:cNvCxnSpPr>
          <p:nvPr/>
        </p:nvCxnSpPr>
        <p:spPr>
          <a:xfrm flipV="1">
            <a:off x="4934168" y="3586719"/>
            <a:ext cx="193530" cy="1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2668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2566" y="571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DECISION TREES</a:t>
            </a:r>
            <a:endParaRPr lang="en-GB" b="1" dirty="0"/>
          </a:p>
        </p:txBody>
      </p:sp>
      <p:sp>
        <p:nvSpPr>
          <p:cNvPr id="3" name="Rectangle 2"/>
          <p:cNvSpPr/>
          <p:nvPr/>
        </p:nvSpPr>
        <p:spPr>
          <a:xfrm>
            <a:off x="3748833" y="577196"/>
            <a:ext cx="1083733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Import dataset</a:t>
            </a:r>
            <a:endParaRPr lang="en-GB" sz="1200" dirty="0"/>
          </a:p>
        </p:txBody>
      </p:sp>
      <p:sp>
        <p:nvSpPr>
          <p:cNvPr id="5" name="Rectangle 4"/>
          <p:cNvSpPr/>
          <p:nvPr/>
        </p:nvSpPr>
        <p:spPr>
          <a:xfrm>
            <a:off x="3748833" y="2516747"/>
            <a:ext cx="1366280" cy="63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 Fitting </a:t>
            </a:r>
            <a:r>
              <a:rPr lang="en-GB" sz="1200" dirty="0" smtClean="0"/>
              <a:t>Decision Tree to </a:t>
            </a:r>
            <a:r>
              <a:rPr lang="en-GB" sz="1200" dirty="0"/>
              <a:t>the dataset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0613" y="1607887"/>
            <a:ext cx="1183553" cy="553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Feature scaling</a:t>
            </a:r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6" y="672161"/>
            <a:ext cx="2377153" cy="50939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788504" y="4693938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/>
              <a:t>Visualizing results</a:t>
            </a:r>
            <a:endParaRPr lang="en-GB" sz="1200" b="1" dirty="0"/>
          </a:p>
        </p:txBody>
      </p:sp>
      <p:cxnSp>
        <p:nvCxnSpPr>
          <p:cNvPr id="10" name="Elbow Connector 9"/>
          <p:cNvCxnSpPr>
            <a:stCxn id="3" idx="3"/>
          </p:cNvCxnSpPr>
          <p:nvPr/>
        </p:nvCxnSpPr>
        <p:spPr>
          <a:xfrm>
            <a:off x="4832566" y="873530"/>
            <a:ext cx="282547" cy="2712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6" y="1460145"/>
            <a:ext cx="3257550" cy="85725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3748833" y="3508652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Predicting a new result</a:t>
            </a:r>
            <a:endParaRPr lang="en-GB" sz="1200" dirty="0"/>
          </a:p>
        </p:txBody>
      </p:sp>
      <p:sp>
        <p:nvSpPr>
          <p:cNvPr id="20" name="Rectangle 19"/>
          <p:cNvSpPr/>
          <p:nvPr/>
        </p:nvSpPr>
        <p:spPr>
          <a:xfrm>
            <a:off x="5165266" y="558646"/>
            <a:ext cx="2337033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We will use the same dataset than in the polynomial regression 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846" y="219642"/>
            <a:ext cx="1082928" cy="11662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26" y="2619664"/>
            <a:ext cx="3466461" cy="57774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26" y="3656020"/>
            <a:ext cx="2250903" cy="34846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26" y="4536032"/>
            <a:ext cx="3372476" cy="908477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26" name="Elbow Connector 25"/>
          <p:cNvCxnSpPr>
            <a:stCxn id="6" idx="3"/>
          </p:cNvCxnSpPr>
          <p:nvPr/>
        </p:nvCxnSpPr>
        <p:spPr>
          <a:xfrm flipV="1">
            <a:off x="4934166" y="1854772"/>
            <a:ext cx="193533" cy="30056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26"/>
          <p:cNvSpPr/>
          <p:nvPr/>
        </p:nvSpPr>
        <p:spPr>
          <a:xfrm>
            <a:off x="5127699" y="1539888"/>
            <a:ext cx="5095801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Like in SVR we have to do feature scaling as the algorithm for decision trees doesn't</a:t>
            </a:r>
            <a:r>
              <a:rPr lang="mr-IN" sz="900" dirty="0" smtClean="0">
                <a:solidFill>
                  <a:schemeClr val="tx1"/>
                </a:solidFill>
              </a:rPr>
              <a:t>’</a:t>
            </a:r>
            <a:r>
              <a:rPr lang="en-GB" sz="900" dirty="0" smtClean="0">
                <a:solidFill>
                  <a:schemeClr val="tx1"/>
                </a:solidFill>
              </a:rPr>
              <a:t>t include it by default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435443" y="2516747"/>
            <a:ext cx="5095801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As usual:</a:t>
            </a:r>
          </a:p>
          <a:p>
            <a:pPr marL="228600" indent="-228600"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Create corresponding class for the algorithm we have to apply: SVR</a:t>
            </a:r>
          </a:p>
          <a:p>
            <a:pPr marL="228600" indent="-228600"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Create object of the class </a:t>
            </a:r>
          </a:p>
          <a:p>
            <a:pPr marL="228600" indent="-228600"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Fit the object to the dataset (X and y)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31" name="Elbow Connector 30"/>
          <p:cNvCxnSpPr>
            <a:stCxn id="5" idx="3"/>
            <a:endCxn id="29" idx="1"/>
          </p:cNvCxnSpPr>
          <p:nvPr/>
        </p:nvCxnSpPr>
        <p:spPr>
          <a:xfrm flipV="1">
            <a:off x="5115113" y="2831630"/>
            <a:ext cx="320330" cy="835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5435442" y="3425299"/>
            <a:ext cx="5095801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We are going to make </a:t>
            </a:r>
            <a:r>
              <a:rPr lang="en-GB" sz="900" smtClean="0">
                <a:solidFill>
                  <a:schemeClr val="tx1"/>
                </a:solidFill>
              </a:rPr>
              <a:t>the predictions based on a specific score (6.5)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34" name="Elbow Connector 33"/>
          <p:cNvCxnSpPr>
            <a:stCxn id="32" idx="1"/>
            <a:endCxn id="15" idx="3"/>
          </p:cNvCxnSpPr>
          <p:nvPr/>
        </p:nvCxnSpPr>
        <p:spPr>
          <a:xfrm rot="10800000" flipV="1">
            <a:off x="4934168" y="3740182"/>
            <a:ext cx="501274" cy="64804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4942" y="4274116"/>
            <a:ext cx="3124348" cy="207791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6" name="Rectangle 35"/>
          <p:cNvSpPr/>
          <p:nvPr/>
        </p:nvSpPr>
        <p:spPr>
          <a:xfrm>
            <a:off x="8700393" y="4222704"/>
            <a:ext cx="3113655" cy="21293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 the decision trees model is not a linear function so the graph takes the form of a stair with different levels</a:t>
            </a:r>
            <a:endParaRPr lang="en-GB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77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11689" y="577196"/>
            <a:ext cx="1083733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Import dataset</a:t>
            </a:r>
            <a:endParaRPr lang="en-GB" sz="1200" dirty="0"/>
          </a:p>
        </p:txBody>
      </p:sp>
      <p:sp>
        <p:nvSpPr>
          <p:cNvPr id="5" name="Rectangle 4"/>
          <p:cNvSpPr/>
          <p:nvPr/>
        </p:nvSpPr>
        <p:spPr>
          <a:xfrm>
            <a:off x="4086380" y="2518417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 Fitting SVR to the dataset</a:t>
            </a:r>
          </a:p>
        </p:txBody>
      </p:sp>
      <p:sp>
        <p:nvSpPr>
          <p:cNvPr id="6" name="Rectangle 5"/>
          <p:cNvSpPr/>
          <p:nvPr/>
        </p:nvSpPr>
        <p:spPr>
          <a:xfrm>
            <a:off x="4113469" y="1607887"/>
            <a:ext cx="1083733" cy="561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Feature scaling</a:t>
            </a:r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6" y="672161"/>
            <a:ext cx="2377153" cy="50939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086380" y="4552236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Visualizing results</a:t>
            </a:r>
            <a:endParaRPr lang="en-GB" sz="1200" dirty="0"/>
          </a:p>
        </p:txBody>
      </p:sp>
      <p:cxnSp>
        <p:nvCxnSpPr>
          <p:cNvPr id="10" name="Elbow Connector 9"/>
          <p:cNvCxnSpPr>
            <a:stCxn id="3" idx="3"/>
          </p:cNvCxnSpPr>
          <p:nvPr/>
        </p:nvCxnSpPr>
        <p:spPr>
          <a:xfrm>
            <a:off x="5195422" y="873530"/>
            <a:ext cx="282547" cy="2712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Elbow Connector 10"/>
          <p:cNvCxnSpPr>
            <a:stCxn id="6" idx="3"/>
          </p:cNvCxnSpPr>
          <p:nvPr/>
        </p:nvCxnSpPr>
        <p:spPr>
          <a:xfrm flipV="1">
            <a:off x="5197202" y="1854771"/>
            <a:ext cx="293353" cy="33999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6" y="1460145"/>
            <a:ext cx="3257550" cy="85725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5" y="3609253"/>
            <a:ext cx="2667000" cy="4953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4086380" y="3457535"/>
            <a:ext cx="1185335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Predicting a new result</a:t>
            </a:r>
            <a:endParaRPr lang="en-GB" sz="1200" dirty="0"/>
          </a:p>
        </p:txBody>
      </p:sp>
      <p:cxnSp>
        <p:nvCxnSpPr>
          <p:cNvPr id="18" name="Elbow Connector 17"/>
          <p:cNvCxnSpPr>
            <a:stCxn id="5" idx="3"/>
          </p:cNvCxnSpPr>
          <p:nvPr/>
        </p:nvCxnSpPr>
        <p:spPr>
          <a:xfrm flipV="1">
            <a:off x="5271715" y="2808525"/>
            <a:ext cx="167446" cy="6226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Elbow Connector 18"/>
          <p:cNvCxnSpPr>
            <a:stCxn id="15" idx="3"/>
          </p:cNvCxnSpPr>
          <p:nvPr/>
        </p:nvCxnSpPr>
        <p:spPr>
          <a:xfrm flipV="1">
            <a:off x="5271715" y="3753868"/>
            <a:ext cx="193530" cy="1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/>
          <p:cNvSpPr txBox="1"/>
          <p:nvPr/>
        </p:nvSpPr>
        <p:spPr>
          <a:xfrm>
            <a:off x="4832566" y="571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RANDOM FOREST</a:t>
            </a:r>
            <a:endParaRPr lang="en-GB" b="1" dirty="0"/>
          </a:p>
        </p:txBody>
      </p:sp>
      <p:sp>
        <p:nvSpPr>
          <p:cNvPr id="21" name="Rectangle 20"/>
          <p:cNvSpPr/>
          <p:nvPr/>
        </p:nvSpPr>
        <p:spPr>
          <a:xfrm>
            <a:off x="5477969" y="561359"/>
            <a:ext cx="2337033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We will use the same dataset than in the polynomial regression 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02" y="219642"/>
            <a:ext cx="1082928" cy="116623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90555" y="1539888"/>
            <a:ext cx="5095801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Like in SVR we have to do feature scaling as the algorithm for decision trees doesn't</a:t>
            </a:r>
            <a:r>
              <a:rPr lang="mr-IN" sz="900" dirty="0" smtClean="0">
                <a:solidFill>
                  <a:schemeClr val="tx1"/>
                </a:solidFill>
              </a:rPr>
              <a:t>’</a:t>
            </a:r>
            <a:r>
              <a:rPr lang="en-GB" sz="900" dirty="0" smtClean="0">
                <a:solidFill>
                  <a:schemeClr val="tx1"/>
                </a:solidFill>
              </a:rPr>
              <a:t>t include it by default</a:t>
            </a:r>
            <a:endParaRPr lang="en-GB" sz="9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42" y="2574208"/>
            <a:ext cx="3947886" cy="49056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55" y="4552236"/>
            <a:ext cx="3713481" cy="94827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5435443" y="2516747"/>
            <a:ext cx="5095801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As usual:</a:t>
            </a:r>
          </a:p>
          <a:p>
            <a:pPr marL="228600" indent="-228600"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Create corresponding class for the algorithm we have to apply: SVR</a:t>
            </a:r>
          </a:p>
          <a:p>
            <a:pPr marL="228600" indent="-228600"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Create object of the class </a:t>
            </a:r>
          </a:p>
          <a:p>
            <a:pPr marL="228600" indent="-228600">
              <a:buAutoNum type="arabicPeriod"/>
            </a:pPr>
            <a:r>
              <a:rPr lang="en-GB" sz="900" dirty="0" smtClean="0">
                <a:solidFill>
                  <a:schemeClr val="tx1"/>
                </a:solidFill>
              </a:rPr>
              <a:t>Fit the object to the dataset (X and y)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27" name="Elbow Connector 26"/>
          <p:cNvCxnSpPr>
            <a:stCxn id="5" idx="3"/>
          </p:cNvCxnSpPr>
          <p:nvPr/>
        </p:nvCxnSpPr>
        <p:spPr>
          <a:xfrm>
            <a:off x="5271715" y="2814751"/>
            <a:ext cx="163728" cy="16880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/>
          <p:cNvSpPr/>
          <p:nvPr/>
        </p:nvSpPr>
        <p:spPr>
          <a:xfrm>
            <a:off x="5435442" y="3425299"/>
            <a:ext cx="5095801" cy="6297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We are going to make </a:t>
            </a:r>
            <a:r>
              <a:rPr lang="en-GB" sz="900" smtClean="0">
                <a:solidFill>
                  <a:schemeClr val="tx1"/>
                </a:solidFill>
              </a:rPr>
              <a:t>the predictions based on a specific score (6.5)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/>
          <p:cNvCxnSpPr>
            <a:endCxn id="15" idx="3"/>
          </p:cNvCxnSpPr>
          <p:nvPr/>
        </p:nvCxnSpPr>
        <p:spPr>
          <a:xfrm rot="10800000" flipV="1">
            <a:off x="5271716" y="3740181"/>
            <a:ext cx="163727" cy="13687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824" y="4351397"/>
            <a:ext cx="2997293" cy="199341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8700393" y="4222704"/>
            <a:ext cx="3113655" cy="21293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dirty="0" smtClean="0">
                <a:solidFill>
                  <a:schemeClr val="tx1"/>
                </a:solidFill>
              </a:rPr>
              <a:t>As can be spotted, the random forest creates more levels between data points.</a:t>
            </a:r>
          </a:p>
          <a:p>
            <a:endParaRPr lang="en-GB" sz="900" dirty="0" smtClean="0">
              <a:solidFill>
                <a:schemeClr val="tx1"/>
              </a:solidFill>
            </a:endParaRPr>
          </a:p>
          <a:p>
            <a:r>
              <a:rPr lang="en-GB" sz="900" dirty="0" smtClean="0">
                <a:solidFill>
                  <a:schemeClr val="tx1"/>
                </a:solidFill>
              </a:rPr>
              <a:t>This is a very small dataset, but in a larger set the levels (leafs) would be more evident</a:t>
            </a:r>
          </a:p>
          <a:p>
            <a:endParaRPr lang="en-GB" sz="900" dirty="0" smtClean="0">
              <a:solidFill>
                <a:schemeClr val="tx1"/>
              </a:solidFill>
            </a:endParaRPr>
          </a:p>
          <a:p>
            <a:r>
              <a:rPr lang="en-GB" sz="900" dirty="0" smtClean="0">
                <a:solidFill>
                  <a:schemeClr val="tx1"/>
                </a:solidFill>
              </a:rPr>
              <a:t>We can chose the number of trees that we want to use in the variable n_estimators of the random forest class, but the graphic shape won’t change much because all the decision trees tend to converge (entropy)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815002" y="4552236"/>
            <a:ext cx="615115" cy="7025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/>
          <p:cNvCxnSpPr/>
          <p:nvPr/>
        </p:nvCxnSpPr>
        <p:spPr>
          <a:xfrm>
            <a:off x="8430117" y="4913376"/>
            <a:ext cx="270276" cy="231527"/>
          </a:xfrm>
          <a:prstGeom prst="bentConnector3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5192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07481" y="134651"/>
            <a:ext cx="495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Evaluating Regression Models Performance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5" y="1125737"/>
            <a:ext cx="7426037" cy="38184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603673" y="3352800"/>
            <a:ext cx="3075709" cy="14427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1 - least squared  regression give us the measure of performance of </a:t>
            </a:r>
            <a:r>
              <a:rPr lang="en-US" smtClean="0">
                <a:solidFill>
                  <a:schemeClr val="tx1"/>
                </a:solidFill>
              </a:rPr>
              <a:t>the regression model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Elbow Connector 12"/>
          <p:cNvCxnSpPr>
            <a:stCxn id="11" idx="1"/>
          </p:cNvCxnSpPr>
          <p:nvPr/>
        </p:nvCxnSpPr>
        <p:spPr>
          <a:xfrm rot="10800000">
            <a:off x="7675423" y="3616041"/>
            <a:ext cx="928251" cy="458147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/>
          <p:cNvSpPr/>
          <p:nvPr/>
        </p:nvSpPr>
        <p:spPr>
          <a:xfrm>
            <a:off x="4941513" y="4795573"/>
            <a:ext cx="3521333" cy="15407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SSres/</a:t>
            </a:r>
            <a:r>
              <a:rPr lang="en-US" dirty="0" err="1" smtClean="0">
                <a:solidFill>
                  <a:schemeClr val="tx1"/>
                </a:solidFill>
              </a:rPr>
              <a:t>SStot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equal </a:t>
            </a:r>
            <a:r>
              <a:rPr lang="en-US" dirty="0" smtClean="0">
                <a:solidFill>
                  <a:schemeClr val="tx1"/>
                </a:solidFill>
              </a:rPr>
              <a:t>to is equal to 0, R</a:t>
            </a:r>
            <a:r>
              <a:rPr lang="en-US" baseline="30000" dirty="0" smtClean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 is equal </a:t>
            </a:r>
            <a:r>
              <a:rPr lang="en-US" dirty="0" smtClean="0">
                <a:solidFill>
                  <a:schemeClr val="tx1"/>
                </a:solidFill>
              </a:rPr>
              <a:t> to 1 and that would mean that all the line pass through all the points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Elbow Connector 15"/>
          <p:cNvCxnSpPr/>
          <p:nvPr/>
        </p:nvCxnSpPr>
        <p:spPr>
          <a:xfrm rot="16200000" flipV="1">
            <a:off x="6259594" y="4352988"/>
            <a:ext cx="569937" cy="315234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/>
          <p:cNvSpPr/>
          <p:nvPr/>
        </p:nvSpPr>
        <p:spPr>
          <a:xfrm>
            <a:off x="8603672" y="654914"/>
            <a:ext cx="2424548" cy="11600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SUM Squared </a:t>
            </a:r>
            <a:r>
              <a:rPr lang="en-US" smtClean="0">
                <a:solidFill>
                  <a:schemeClr val="tx1"/>
                </a:solidFill>
              </a:rPr>
              <a:t>of residuals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03671" y="1974273"/>
            <a:ext cx="2424548" cy="101831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SUM Squared </a:t>
            </a:r>
            <a:r>
              <a:rPr lang="en-US" smtClean="0">
                <a:solidFill>
                  <a:schemeClr val="tx1"/>
                </a:solidFill>
              </a:rPr>
              <a:t>of totals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Elbow Connector 19"/>
          <p:cNvCxnSpPr>
            <a:stCxn id="18" idx="1"/>
          </p:cNvCxnSpPr>
          <p:nvPr/>
        </p:nvCxnSpPr>
        <p:spPr>
          <a:xfrm rot="10800000" flipV="1">
            <a:off x="7994073" y="2483428"/>
            <a:ext cx="609599" cy="313291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Elbow Connector 21"/>
          <p:cNvCxnSpPr>
            <a:stCxn id="17" idx="1"/>
          </p:cNvCxnSpPr>
          <p:nvPr/>
        </p:nvCxnSpPr>
        <p:spPr>
          <a:xfrm rot="10800000" flipV="1">
            <a:off x="7495310" y="1234929"/>
            <a:ext cx="1108363" cy="940231"/>
          </a:xfrm>
          <a:prstGeom prst="bentConnector3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1456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88327" y="196461"/>
            <a:ext cx="630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Adjusted R</a:t>
            </a:r>
            <a:r>
              <a:rPr lang="en-US" b="1" baseline="30000" dirty="0" smtClean="0"/>
              <a:t>2</a:t>
            </a:r>
            <a:r>
              <a:rPr lang="en-US" b="1" dirty="0" smtClean="0"/>
              <a:t> to measure performance of Regression Model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753759"/>
            <a:ext cx="4569853" cy="2333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87346" y="1989287"/>
            <a:ext cx="1651162" cy="4710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= number of independent variables</a:t>
            </a:r>
            <a:endParaRPr lang="en-US" sz="1200" dirty="0"/>
          </a:p>
        </p:txBody>
      </p:sp>
      <p:cxnSp>
        <p:nvCxnSpPr>
          <p:cNvPr id="8" name="Elbow Connector 7"/>
          <p:cNvCxnSpPr>
            <a:stCxn id="3" idx="2"/>
          </p:cNvCxnSpPr>
          <p:nvPr/>
        </p:nvCxnSpPr>
        <p:spPr>
          <a:xfrm rot="5400000">
            <a:off x="9948184" y="2639834"/>
            <a:ext cx="644237" cy="285251"/>
          </a:xfrm>
          <a:prstGeom prst="bentConnector3">
            <a:avLst>
              <a:gd name="adj1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</p:cxnSp>
      <p:sp>
        <p:nvSpPr>
          <p:cNvPr id="19" name="TextBox 18"/>
          <p:cNvSpPr txBox="1"/>
          <p:nvPr/>
        </p:nvSpPr>
        <p:spPr>
          <a:xfrm>
            <a:off x="6657108" y="4272977"/>
            <a:ext cx="4435926" cy="138499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All this ratio is conditioned by the number of independent variables, and when the ratio increases, the factor (1-R</a:t>
            </a:r>
            <a:r>
              <a:rPr lang="en-US" sz="1200" baseline="30000" dirty="0" smtClean="0"/>
              <a:t>2</a:t>
            </a:r>
            <a:r>
              <a:rPr lang="en-US" sz="1200" dirty="0" smtClean="0"/>
              <a:t>) increases, and hence 1 decrease</a:t>
            </a:r>
          </a:p>
          <a:p>
            <a:endParaRPr lang="en-US" sz="1200" dirty="0" smtClean="0"/>
          </a:p>
          <a:p>
            <a:r>
              <a:rPr lang="en-US" sz="1200" dirty="0" smtClean="0"/>
              <a:t>If the new variable p is helping the model, R</a:t>
            </a:r>
            <a:r>
              <a:rPr lang="en-US" sz="1200" baseline="30000" dirty="0" smtClean="0"/>
              <a:t>2</a:t>
            </a:r>
            <a:r>
              <a:rPr lang="en-US" sz="1200" dirty="0" smtClean="0"/>
              <a:t> will have a higher value, so (1 </a:t>
            </a:r>
            <a:r>
              <a:rPr lang="mr-IN" sz="1200" dirty="0" smtClean="0"/>
              <a:t>–</a:t>
            </a:r>
            <a:r>
              <a:rPr lang="en-US" sz="1200" dirty="0" smtClean="0"/>
              <a:t> R</a:t>
            </a:r>
            <a:r>
              <a:rPr lang="en-US" sz="1200" baseline="30000" dirty="0" smtClean="0"/>
              <a:t>2</a:t>
            </a:r>
            <a:r>
              <a:rPr lang="en-US" sz="1200" dirty="0" smtClean="0"/>
              <a:t>) n-1/n-p-1 will decrease, but since we have a 1 minus that, the general result will be higher</a:t>
            </a:r>
            <a:r>
              <a:rPr lang="en-US" sz="1200" dirty="0" smtClean="0"/>
              <a:t>.©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9587346" y="2646223"/>
            <a:ext cx="1357745" cy="762000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9" idx="0"/>
            <a:endCxn id="21" idx="2"/>
          </p:cNvCxnSpPr>
          <p:nvPr/>
        </p:nvCxnSpPr>
        <p:spPr>
          <a:xfrm rot="5400000" flipH="1" flipV="1">
            <a:off x="9138268" y="3145026"/>
            <a:ext cx="864754" cy="1391148"/>
          </a:xfrm>
          <a:prstGeom prst="bentConnector3">
            <a:avLst>
              <a:gd name="adj1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45" y="1815604"/>
            <a:ext cx="5448030" cy="2271491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5638800" y="2646223"/>
            <a:ext cx="637309" cy="1316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01096" y="4831712"/>
            <a:ext cx="4737703" cy="101566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one potential problem may come when you want to have to add a third variable.</a:t>
            </a:r>
          </a:p>
          <a:p>
            <a:r>
              <a:rPr lang="en-US" sz="1200" dirty="0"/>
              <a:t>The problem is that R squared will never </a:t>
            </a:r>
            <a:r>
              <a:rPr lang="en-US" sz="1200" dirty="0" smtClean="0"/>
              <a:t>decrease after we have added the new variable, so you </a:t>
            </a:r>
            <a:r>
              <a:rPr lang="en-US" sz="1200" dirty="0"/>
              <a:t>will not know if the new variables are improving your model or not, because R squared will increase in any </a:t>
            </a:r>
            <a:r>
              <a:rPr lang="en-US" sz="1200" dirty="0" smtClean="0"/>
              <a:t>case©</a:t>
            </a:r>
            <a:endParaRPr lang="en-US" sz="1200" dirty="0"/>
          </a:p>
        </p:txBody>
      </p:sp>
      <p:cxnSp>
        <p:nvCxnSpPr>
          <p:cNvPr id="31" name="Elbow Connector 30"/>
          <p:cNvCxnSpPr>
            <a:stCxn id="33" idx="0"/>
          </p:cNvCxnSpPr>
          <p:nvPr/>
        </p:nvCxnSpPr>
        <p:spPr>
          <a:xfrm rot="16200000" flipV="1">
            <a:off x="2239412" y="3801176"/>
            <a:ext cx="1049418" cy="1011654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4734" y="799941"/>
            <a:ext cx="236857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</a:t>
            </a:r>
            <a:r>
              <a:rPr lang="en-US" sz="1200" baseline="30000" dirty="0" smtClean="0"/>
              <a:t>2</a:t>
            </a:r>
            <a:r>
              <a:rPr lang="en-US" sz="1200" dirty="0" smtClean="0"/>
              <a:t> only can</a:t>
            </a:r>
            <a:r>
              <a:rPr lang="es-ES" sz="1200" dirty="0" smtClean="0"/>
              <a:t>´t be used to measure performance of the model because is biased</a:t>
            </a:r>
            <a:endParaRPr lang="en-US" sz="1200" dirty="0"/>
          </a:p>
        </p:txBody>
      </p:sp>
      <p:cxnSp>
        <p:nvCxnSpPr>
          <p:cNvPr id="35" name="Elbow Connector 34"/>
          <p:cNvCxnSpPr>
            <a:stCxn id="37" idx="2"/>
          </p:cNvCxnSpPr>
          <p:nvPr/>
        </p:nvCxnSpPr>
        <p:spPr>
          <a:xfrm rot="5400000">
            <a:off x="1228386" y="1478650"/>
            <a:ext cx="543015" cy="478258"/>
          </a:xfrm>
          <a:prstGeom prst="bentConnector3">
            <a:avLst>
              <a:gd name="adj1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</p:cxnSp>
    </p:spTree>
    <p:extLst>
      <p:ext uri="{BB962C8B-B14F-4D97-AF65-F5344CB8AC3E}">
        <p14:creationId xmlns:p14="http://schemas.microsoft.com/office/powerpoint/2010/main" val="1030979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5058</TotalTime>
  <Words>1602</Words>
  <Application>Microsoft Macintosh PowerPoint</Application>
  <PresentationFormat>Widescreen</PresentationFormat>
  <Paragraphs>152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2017-06-10T18:27:57Z</dcterms:created>
  <dcterms:modified xsi:type="dcterms:W3CDTF">2017-06-16T09:48:19Z</dcterms:modified>
</cp:coreProperties>
</file>